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9" r:id="rId8"/>
    <p:sldId id="262" r:id="rId9"/>
    <p:sldId id="267"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10"/>
  </p:normalViewPr>
  <p:slideViewPr>
    <p:cSldViewPr snapToGrid="0" snapToObjects="1">
      <p:cViewPr>
        <p:scale>
          <a:sx n="56" d="100"/>
          <a:sy n="56" d="100"/>
        </p:scale>
        <p:origin x="62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4539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493087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4124783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mc:Choice xmlns:p14="http://schemas.microsoft.com/office/powerpoint/2010/main" Requires="p14">
      <p:transition p14:dur="100">
        <p:cut/>
      </p:transition>
    </mc:Choice>
    <mc:Fallback>
      <p:transition>
        <p:cut/>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alpha val="0"/>
            </a:srgbClr>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601867"/>
            <a:ext cx="6665952" cy="833199"/>
          </a:xfrm>
          <a:prstGeom prst="rect">
            <a:avLst/>
          </a:prstGeom>
          <a:noFill/>
          <a:ln/>
        </p:spPr>
        <p:txBody>
          <a:bodyPr wrap="none" rtlCol="0" anchor="t"/>
          <a:lstStyle/>
          <a:p>
            <a:pPr marL="0" indent="0">
              <a:lnSpc>
                <a:spcPts val="6561"/>
              </a:lnSpc>
              <a:buNone/>
            </a:pPr>
            <a:r>
              <a:rPr lang="en-US" sz="5249" b="1" dirty="0">
                <a:solidFill>
                  <a:srgbClr val="60A9FF"/>
                </a:solidFill>
                <a:latin typeface="Barlow" pitchFamily="34" charset="0"/>
                <a:ea typeface="Barlow" pitchFamily="34" charset="-122"/>
                <a:cs typeface="Barlow" pitchFamily="34" charset="-120"/>
              </a:rPr>
              <a:t>Team Shiva</a:t>
            </a:r>
            <a:endParaRPr lang="en-US" sz="5249" dirty="0"/>
          </a:p>
        </p:txBody>
      </p:sp>
      <p:sp>
        <p:nvSpPr>
          <p:cNvPr id="6" name="Text 3"/>
          <p:cNvSpPr/>
          <p:nvPr/>
        </p:nvSpPr>
        <p:spPr>
          <a:xfrm>
            <a:off x="6319599" y="2768322"/>
            <a:ext cx="7477601" cy="710803"/>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Our dedicated team is passionate about creating a digital companion tailored for expectant mothers.</a:t>
            </a:r>
            <a:endParaRPr lang="en-US" sz="1750" dirty="0"/>
          </a:p>
        </p:txBody>
      </p:sp>
      <p:sp>
        <p:nvSpPr>
          <p:cNvPr id="7" name="Text 4"/>
          <p:cNvSpPr/>
          <p:nvPr/>
        </p:nvSpPr>
        <p:spPr>
          <a:xfrm>
            <a:off x="6319599" y="3729038"/>
            <a:ext cx="7477601" cy="355402"/>
          </a:xfrm>
          <a:prstGeom prst="rect">
            <a:avLst/>
          </a:prstGeom>
          <a:noFill/>
          <a:ln/>
        </p:spPr>
        <p:txBody>
          <a:bodyPr wrap="non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Team Details : </a:t>
            </a:r>
            <a:endParaRPr lang="en-US" sz="1750" dirty="0"/>
          </a:p>
        </p:txBody>
      </p:sp>
      <p:sp>
        <p:nvSpPr>
          <p:cNvPr id="8" name="Text 5"/>
          <p:cNvSpPr/>
          <p:nvPr/>
        </p:nvSpPr>
        <p:spPr>
          <a:xfrm>
            <a:off x="6675001" y="4334351"/>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Aman Chauhan (22BCE0476)</a:t>
            </a:r>
            <a:endParaRPr lang="en-US" sz="1750" dirty="0"/>
          </a:p>
        </p:txBody>
      </p:sp>
      <p:sp>
        <p:nvSpPr>
          <p:cNvPr id="9" name="Text 6"/>
          <p:cNvSpPr/>
          <p:nvPr/>
        </p:nvSpPr>
        <p:spPr>
          <a:xfrm>
            <a:off x="6675001" y="4778573"/>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Tanmay Mishra (22BEC0067)</a:t>
            </a:r>
            <a:endParaRPr lang="en-US" sz="1750" dirty="0"/>
          </a:p>
        </p:txBody>
      </p:sp>
      <p:sp>
        <p:nvSpPr>
          <p:cNvPr id="10" name="Text 7"/>
          <p:cNvSpPr/>
          <p:nvPr/>
        </p:nvSpPr>
        <p:spPr>
          <a:xfrm>
            <a:off x="6675001" y="5222796"/>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Vasu Johri (22BEC0978)</a:t>
            </a:r>
            <a:endParaRPr lang="en-US" sz="1750" dirty="0"/>
          </a:p>
        </p:txBody>
      </p:sp>
      <p:sp>
        <p:nvSpPr>
          <p:cNvPr id="11" name="Text 8"/>
          <p:cNvSpPr/>
          <p:nvPr/>
        </p:nvSpPr>
        <p:spPr>
          <a:xfrm>
            <a:off x="6675001" y="5667018"/>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EEFF5"/>
                </a:solidFill>
                <a:latin typeface="Montserrat" pitchFamily="34" charset="0"/>
                <a:ea typeface="Montserrat" pitchFamily="34" charset="-122"/>
                <a:cs typeface="Montserrat" pitchFamily="34" charset="-120"/>
              </a:rPr>
              <a:t>Isha Agrawal (22BBS0145)</a:t>
            </a:r>
            <a:endParaRPr lang="en-US" sz="1750" dirty="0"/>
          </a:p>
        </p:txBody>
      </p:sp>
      <p:sp>
        <p:nvSpPr>
          <p:cNvPr id="12" name="Text 9"/>
          <p:cNvSpPr/>
          <p:nvPr/>
        </p:nvSpPr>
        <p:spPr>
          <a:xfrm>
            <a:off x="6319599" y="6272332"/>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alpha val="1000"/>
            </a:srgbClr>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357080"/>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Conclusion</a:t>
            </a:r>
            <a:endParaRPr lang="en-US" sz="4374" dirty="0"/>
          </a:p>
        </p:txBody>
      </p:sp>
      <p:sp>
        <p:nvSpPr>
          <p:cNvPr id="6" name="Text 3"/>
          <p:cNvSpPr/>
          <p:nvPr/>
        </p:nvSpPr>
        <p:spPr>
          <a:xfrm>
            <a:off x="833199" y="3384709"/>
            <a:ext cx="7477601" cy="2487811"/>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After thorough research and analysis, we are confident in the potential of our digital companion to revolutionize prenatal care. Our team's dedication to creating a holistic support system for expectant mothers will bring about a positive impact on their journey to motherhood. We are excited to witness the positive change this will bring to the lives of pregnant women around the world.</a:t>
            </a:r>
            <a:endParaRPr lang="en-US" sz="1750" dirty="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alpha val="0"/>
            </a:srgbClr>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670560" y="555427"/>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Problem Addressed</a:t>
            </a:r>
            <a:endParaRPr lang="en-US" sz="4374" dirty="0"/>
          </a:p>
        </p:txBody>
      </p:sp>
      <p:sp>
        <p:nvSpPr>
          <p:cNvPr id="6" name="Shape 3"/>
          <p:cNvSpPr/>
          <p:nvPr/>
        </p:nvSpPr>
        <p:spPr>
          <a:xfrm>
            <a:off x="833199" y="2348865"/>
            <a:ext cx="4542115" cy="2701766"/>
          </a:xfrm>
          <a:prstGeom prst="roundRect">
            <a:avLst>
              <a:gd name="adj" fmla="val 4935"/>
            </a:avLst>
          </a:prstGeom>
          <a:solidFill>
            <a:srgbClr val="282C32"/>
          </a:solidFill>
          <a:ln/>
        </p:spPr>
        <p:txBody>
          <a:bodyPr/>
          <a:lstStyle/>
          <a:p>
            <a:endParaRPr lang="en-US"/>
          </a:p>
        </p:txBody>
      </p:sp>
      <p:sp>
        <p:nvSpPr>
          <p:cNvPr id="7" name="Text 4"/>
          <p:cNvSpPr/>
          <p:nvPr/>
        </p:nvSpPr>
        <p:spPr>
          <a:xfrm>
            <a:off x="670560" y="1717001"/>
            <a:ext cx="3607594"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Lack of Personalized Support</a:t>
            </a:r>
            <a:endParaRPr lang="en-US" sz="2187" dirty="0"/>
          </a:p>
        </p:txBody>
      </p:sp>
      <p:sp>
        <p:nvSpPr>
          <p:cNvPr id="8" name="Text 5"/>
          <p:cNvSpPr/>
          <p:nvPr/>
        </p:nvSpPr>
        <p:spPr>
          <a:xfrm>
            <a:off x="749855" y="2286357"/>
            <a:ext cx="4097774" cy="1777008"/>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Expectant mothers often struggle to find personalized support and guidance tailored to their specific needs and concerns during pregnancy.</a:t>
            </a:r>
            <a:endParaRPr lang="en-US" sz="1750" dirty="0"/>
          </a:p>
        </p:txBody>
      </p:sp>
      <p:sp>
        <p:nvSpPr>
          <p:cNvPr id="9" name="Shape 6"/>
          <p:cNvSpPr/>
          <p:nvPr/>
        </p:nvSpPr>
        <p:spPr>
          <a:xfrm>
            <a:off x="5597485" y="2348865"/>
            <a:ext cx="4542115" cy="2701766"/>
          </a:xfrm>
          <a:prstGeom prst="roundRect">
            <a:avLst>
              <a:gd name="adj" fmla="val 4935"/>
            </a:avLst>
          </a:prstGeom>
          <a:solidFill>
            <a:srgbClr val="282C32"/>
          </a:solidFill>
          <a:ln/>
        </p:spPr>
        <p:txBody>
          <a:bodyPr/>
          <a:lstStyle/>
          <a:p>
            <a:endParaRPr lang="en-US"/>
          </a:p>
        </p:txBody>
      </p:sp>
      <p:sp>
        <p:nvSpPr>
          <p:cNvPr id="10" name="Text 7"/>
          <p:cNvSpPr/>
          <p:nvPr/>
        </p:nvSpPr>
        <p:spPr>
          <a:xfrm>
            <a:off x="5819656" y="1729503"/>
            <a:ext cx="2777490"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Information Overload</a:t>
            </a:r>
            <a:endParaRPr lang="en-US" sz="2187" dirty="0"/>
          </a:p>
        </p:txBody>
      </p:sp>
      <p:sp>
        <p:nvSpPr>
          <p:cNvPr id="11" name="Text 8"/>
          <p:cNvSpPr/>
          <p:nvPr/>
        </p:nvSpPr>
        <p:spPr>
          <a:xfrm>
            <a:off x="5819655" y="2394228"/>
            <a:ext cx="4097774" cy="1777008"/>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The abundance of pregnancy-related information online can be overwhelming, leading to confusion and uncertainty for expectant mothers.</a:t>
            </a:r>
            <a:endParaRPr lang="en-US" sz="1750" dirty="0"/>
          </a:p>
        </p:txBody>
      </p:sp>
      <p:sp>
        <p:nvSpPr>
          <p:cNvPr id="12" name="Shape 9"/>
          <p:cNvSpPr/>
          <p:nvPr/>
        </p:nvSpPr>
        <p:spPr>
          <a:xfrm>
            <a:off x="1166455" y="5887163"/>
            <a:ext cx="4542115" cy="1635562"/>
          </a:xfrm>
          <a:prstGeom prst="roundRect">
            <a:avLst>
              <a:gd name="adj" fmla="val 8151"/>
            </a:avLst>
          </a:prstGeom>
          <a:solidFill>
            <a:srgbClr val="282C32"/>
          </a:solidFill>
          <a:ln/>
        </p:spPr>
        <p:txBody>
          <a:bodyPr/>
          <a:lstStyle/>
          <a:p>
            <a:endParaRPr lang="en-US"/>
          </a:p>
        </p:txBody>
      </p:sp>
      <p:sp>
        <p:nvSpPr>
          <p:cNvPr id="13" name="Text 10"/>
          <p:cNvSpPr/>
          <p:nvPr/>
        </p:nvSpPr>
        <p:spPr>
          <a:xfrm>
            <a:off x="833199" y="4901147"/>
            <a:ext cx="2986802"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Healthcare Accessibility</a:t>
            </a:r>
            <a:endParaRPr lang="en-US" sz="2187" dirty="0"/>
          </a:p>
        </p:txBody>
      </p:sp>
      <p:sp>
        <p:nvSpPr>
          <p:cNvPr id="14" name="Text 11"/>
          <p:cNvSpPr/>
          <p:nvPr/>
        </p:nvSpPr>
        <p:spPr>
          <a:xfrm>
            <a:off x="833199" y="5374062"/>
            <a:ext cx="4442460" cy="2009718"/>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Not all expectant mothers have easy access to healthcare professionals for regular check-ups and support, especially in remote or underserved areas.</a:t>
            </a:r>
            <a:endParaRPr lang="en-US" sz="1750" dirty="0"/>
          </a:p>
        </p:txBody>
      </p:sp>
      <p:sp>
        <p:nvSpPr>
          <p:cNvPr id="15" name="TextBox 14">
            <a:extLst>
              <a:ext uri="{FF2B5EF4-FFF2-40B4-BE49-F238E27FC236}">
                <a16:creationId xmlns:a16="http://schemas.microsoft.com/office/drawing/2014/main" id="{2376B19F-7583-3B2E-4D56-6C49DFE60ADF}"/>
              </a:ext>
            </a:extLst>
          </p:cNvPr>
          <p:cNvSpPr txBox="1"/>
          <p:nvPr/>
        </p:nvSpPr>
        <p:spPr>
          <a:xfrm>
            <a:off x="5819655" y="4951639"/>
            <a:ext cx="3797379" cy="422423"/>
          </a:xfrm>
          <a:prstGeom prst="rect">
            <a:avLst/>
          </a:prstGeom>
          <a:noFill/>
        </p:spPr>
        <p:txBody>
          <a:bodyPr wrap="square" rtlCol="0">
            <a:spAutoFit/>
          </a:bodyPr>
          <a:lstStyle/>
          <a:p>
            <a:pPr marL="0" indent="0">
              <a:lnSpc>
                <a:spcPts val="2734"/>
              </a:lnSpc>
              <a:buNone/>
            </a:pPr>
            <a:r>
              <a:rPr lang="en-US" sz="2190" b="1" dirty="0">
                <a:solidFill>
                  <a:srgbClr val="60A9FF"/>
                </a:solidFill>
                <a:latin typeface="Barlow" pitchFamily="34" charset="0"/>
              </a:rPr>
              <a:t>Fetal  Health Support</a:t>
            </a:r>
            <a:endParaRPr lang="en-US" sz="2190" dirty="0"/>
          </a:p>
        </p:txBody>
      </p:sp>
      <p:sp>
        <p:nvSpPr>
          <p:cNvPr id="16" name="TextBox 15">
            <a:extLst>
              <a:ext uri="{FF2B5EF4-FFF2-40B4-BE49-F238E27FC236}">
                <a16:creationId xmlns:a16="http://schemas.microsoft.com/office/drawing/2014/main" id="{E3E02FD2-35B3-6376-B611-A4BD2B32FBE9}"/>
              </a:ext>
            </a:extLst>
          </p:cNvPr>
          <p:cNvSpPr txBox="1"/>
          <p:nvPr/>
        </p:nvSpPr>
        <p:spPr>
          <a:xfrm>
            <a:off x="5708570" y="5533011"/>
            <a:ext cx="3549730" cy="1438855"/>
          </a:xfrm>
          <a:prstGeom prst="rect">
            <a:avLst/>
          </a:prstGeom>
          <a:noFill/>
        </p:spPr>
        <p:txBody>
          <a:bodyPr wrap="square" rtlCol="0">
            <a:spAutoFit/>
          </a:bodyPr>
          <a:lstStyle/>
          <a:p>
            <a:r>
              <a:rPr lang="en-US" sz="1750" dirty="0">
                <a:solidFill>
                  <a:schemeClr val="bg1"/>
                </a:solidFill>
                <a:latin typeface="Montserrat" panose="00000500000000000000" pitchFamily="2" charset="0"/>
              </a:rPr>
              <a:t>Empowering expectant mothers with cutting-edge fetal health analysis for proactive prenatal care and optimal pregnancy outcomes</a:t>
            </a:r>
            <a:endParaRPr lang="en-IN" sz="1750" dirty="0">
              <a:solidFill>
                <a:schemeClr val="bg1"/>
              </a:solidFill>
              <a:latin typeface="Montserrat" panose="00000500000000000000" pitchFamily="2" charset="0"/>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alpha val="0"/>
            </a:srgbClr>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1424107"/>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Solution Proposed</a:t>
            </a:r>
            <a:endParaRPr lang="en-US" sz="4374" dirty="0"/>
          </a:p>
        </p:txBody>
      </p:sp>
      <p:sp>
        <p:nvSpPr>
          <p:cNvPr id="6" name="Text 3"/>
          <p:cNvSpPr/>
          <p:nvPr/>
        </p:nvSpPr>
        <p:spPr>
          <a:xfrm>
            <a:off x="6675001" y="2451735"/>
            <a:ext cx="7122200" cy="1777008"/>
          </a:xfrm>
          <a:prstGeom prst="rect">
            <a:avLst/>
          </a:prstGeom>
          <a:noFill/>
          <a:ln/>
        </p:spPr>
        <p:txBody>
          <a:bodyPr wrap="square" rtlCol="0" anchor="t"/>
          <a:lstStyle/>
          <a:p>
            <a:pPr marL="342900" indent="-342900" algn="l">
              <a:lnSpc>
                <a:spcPts val="2799"/>
              </a:lnSpc>
              <a:buSzPct val="100000"/>
              <a:buChar char="•"/>
            </a:pPr>
            <a:r>
              <a:rPr lang="en-US" sz="1600" b="1" dirty="0">
                <a:solidFill>
                  <a:srgbClr val="EEEFF5"/>
                </a:solidFill>
                <a:latin typeface="Montserrat" pitchFamily="34" charset="0"/>
                <a:ea typeface="Montserrat" pitchFamily="34" charset="-122"/>
                <a:cs typeface="Montserrat" pitchFamily="34" charset="-120"/>
              </a:rPr>
              <a:t>Fetal Distress Detection :</a:t>
            </a:r>
            <a:r>
              <a:rPr lang="en-US" sz="1600" dirty="0">
                <a:solidFill>
                  <a:srgbClr val="EEEFF5"/>
                </a:solidFill>
                <a:latin typeface="Montserrat" pitchFamily="34" charset="0"/>
                <a:ea typeface="Montserrat" pitchFamily="34" charset="-122"/>
                <a:cs typeface="Montserrat" pitchFamily="34" charset="-120"/>
              </a:rPr>
              <a:t> Our digital companion utilizes machine learning algorithms to monitor fetal health parameters in real-time, empowering expectant mothers with early detection of potential distress indicators and enabling timely action in consultation with healthcare professionals</a:t>
            </a:r>
            <a:endParaRPr lang="en-US" sz="1600" dirty="0"/>
          </a:p>
        </p:txBody>
      </p:sp>
      <p:sp>
        <p:nvSpPr>
          <p:cNvPr id="7" name="Text 4"/>
          <p:cNvSpPr/>
          <p:nvPr/>
        </p:nvSpPr>
        <p:spPr>
          <a:xfrm>
            <a:off x="6675001" y="4666928"/>
            <a:ext cx="7122200" cy="2487811"/>
          </a:xfrm>
          <a:prstGeom prst="rect">
            <a:avLst/>
          </a:prstGeom>
          <a:noFill/>
          <a:ln/>
        </p:spPr>
        <p:txBody>
          <a:bodyPr wrap="square" rtlCol="0" anchor="t"/>
          <a:lstStyle/>
          <a:p>
            <a:pPr marL="342900" indent="-342900" algn="l">
              <a:lnSpc>
                <a:spcPts val="2799"/>
              </a:lnSpc>
              <a:buSzPct val="100000"/>
              <a:buChar char="•"/>
            </a:pPr>
            <a:r>
              <a:rPr lang="en-US" sz="1600" b="1" dirty="0">
                <a:solidFill>
                  <a:srgbClr val="EEEFF5"/>
                </a:solidFill>
                <a:latin typeface="Montserrat" pitchFamily="34" charset="0"/>
                <a:ea typeface="Montserrat" pitchFamily="34" charset="-122"/>
                <a:cs typeface="Montserrat" pitchFamily="34" charset="-120"/>
              </a:rPr>
              <a:t>Comprehensive Maternal and Neonatal Support:</a:t>
            </a:r>
            <a:r>
              <a:rPr lang="en-US" sz="1600" dirty="0">
                <a:solidFill>
                  <a:srgbClr val="EEEFF5"/>
                </a:solidFill>
                <a:latin typeface="Montserrat" pitchFamily="34" charset="0"/>
                <a:ea typeface="Montserrat" pitchFamily="34" charset="-122"/>
                <a:cs typeface="Montserrat" pitchFamily="34" charset="-120"/>
              </a:rPr>
              <a:t> Our digital companion provides personalized guidance on pregnancy, childbirth, and newborn care, offering tailored nutritional advice and promoting wellness through exercise and stress management, empowering expectant mothers with comprehensive support for optimal maternal and neonatal health.</a:t>
            </a:r>
            <a:endParaRPr lang="en-US" sz="1600" dirty="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alpha val="0"/>
            </a:srgbClr>
          </a:solidFill>
          <a:ln/>
        </p:spPr>
        <p:txBody>
          <a:bodyPr/>
          <a:lstStyle/>
          <a:p>
            <a:endParaRPr lang="en-US"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143476"/>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Solution Proposed</a:t>
            </a:r>
            <a:endParaRPr lang="en-US" sz="4374" dirty="0"/>
          </a:p>
        </p:txBody>
      </p:sp>
      <p:sp>
        <p:nvSpPr>
          <p:cNvPr id="6" name="Shape 3"/>
          <p:cNvSpPr/>
          <p:nvPr/>
        </p:nvSpPr>
        <p:spPr>
          <a:xfrm>
            <a:off x="1116568" y="2171105"/>
            <a:ext cx="99893" cy="4914900"/>
          </a:xfrm>
          <a:prstGeom prst="roundRect">
            <a:avLst>
              <a:gd name="adj" fmla="val 133462"/>
            </a:avLst>
          </a:prstGeom>
          <a:solidFill>
            <a:srgbClr val="282C32"/>
          </a:solidFill>
          <a:ln/>
        </p:spPr>
        <p:txBody>
          <a:bodyPr/>
          <a:lstStyle/>
          <a:p>
            <a:endParaRPr lang="en-US"/>
          </a:p>
        </p:txBody>
      </p:sp>
      <p:sp>
        <p:nvSpPr>
          <p:cNvPr id="7" name="Shape 4"/>
          <p:cNvSpPr/>
          <p:nvPr/>
        </p:nvSpPr>
        <p:spPr>
          <a:xfrm>
            <a:off x="1416427" y="2544663"/>
            <a:ext cx="777597" cy="99893"/>
          </a:xfrm>
          <a:prstGeom prst="roundRect">
            <a:avLst>
              <a:gd name="adj" fmla="val 133462"/>
            </a:avLst>
          </a:prstGeom>
          <a:solidFill>
            <a:srgbClr val="282C32"/>
          </a:solidFill>
          <a:ln/>
        </p:spPr>
        <p:txBody>
          <a:bodyPr/>
          <a:lstStyle/>
          <a:p>
            <a:endParaRPr lang="en-US"/>
          </a:p>
        </p:txBody>
      </p:sp>
      <p:sp>
        <p:nvSpPr>
          <p:cNvPr id="9" name="Text 6"/>
          <p:cNvSpPr/>
          <p:nvPr/>
        </p:nvSpPr>
        <p:spPr>
          <a:xfrm>
            <a:off x="1107460" y="2386370"/>
            <a:ext cx="117991" cy="416481"/>
          </a:xfrm>
          <a:prstGeom prst="rect">
            <a:avLst/>
          </a:prstGeom>
          <a:noFill/>
          <a:ln/>
        </p:spPr>
        <p:txBody>
          <a:bodyPr wrap="none" rtlCol="0" anchor="t"/>
          <a:lstStyle/>
          <a:p>
            <a:pPr marL="0" indent="0" algn="ctr">
              <a:lnSpc>
                <a:spcPts val="3281"/>
              </a:lnSpc>
              <a:buNone/>
            </a:pPr>
            <a:endParaRPr lang="en-US" sz="2624" dirty="0"/>
          </a:p>
        </p:txBody>
      </p:sp>
      <p:sp>
        <p:nvSpPr>
          <p:cNvPr id="10" name="Text 7"/>
          <p:cNvSpPr/>
          <p:nvPr/>
        </p:nvSpPr>
        <p:spPr>
          <a:xfrm>
            <a:off x="2388513" y="2393275"/>
            <a:ext cx="5911334"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Medication Analysis and Ayurvedic Alternatives:</a:t>
            </a:r>
            <a:endParaRPr lang="en-US" sz="2187" dirty="0"/>
          </a:p>
        </p:txBody>
      </p:sp>
      <p:sp>
        <p:nvSpPr>
          <p:cNvPr id="11" name="Text 8"/>
          <p:cNvSpPr/>
          <p:nvPr/>
        </p:nvSpPr>
        <p:spPr>
          <a:xfrm>
            <a:off x="2388513" y="2873693"/>
            <a:ext cx="5922288" cy="1421606"/>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Digital companion analyzes allopathic medicines for pregnancy, identifies active ingredients, side effects, offers Ayurvedic alternatives personalized to user preferences and medical history.</a:t>
            </a:r>
            <a:endParaRPr lang="en-US" sz="1750" dirty="0"/>
          </a:p>
        </p:txBody>
      </p:sp>
      <p:sp>
        <p:nvSpPr>
          <p:cNvPr id="12" name="Shape 9"/>
          <p:cNvSpPr/>
          <p:nvPr/>
        </p:nvSpPr>
        <p:spPr>
          <a:xfrm>
            <a:off x="1416427" y="5113199"/>
            <a:ext cx="777597" cy="99893"/>
          </a:xfrm>
          <a:prstGeom prst="roundRect">
            <a:avLst>
              <a:gd name="adj" fmla="val 133462"/>
            </a:avLst>
          </a:prstGeom>
          <a:solidFill>
            <a:srgbClr val="282C32"/>
          </a:solidFill>
          <a:ln/>
        </p:spPr>
        <p:txBody>
          <a:bodyPr/>
          <a:lstStyle/>
          <a:p>
            <a:endParaRPr lang="en-US"/>
          </a:p>
        </p:txBody>
      </p:sp>
      <p:sp>
        <p:nvSpPr>
          <p:cNvPr id="13" name="Shape 10"/>
          <p:cNvSpPr/>
          <p:nvPr/>
        </p:nvSpPr>
        <p:spPr>
          <a:xfrm>
            <a:off x="916484" y="4913233"/>
            <a:ext cx="499943" cy="499943"/>
          </a:xfrm>
          <a:prstGeom prst="roundRect">
            <a:avLst>
              <a:gd name="adj" fmla="val 26667"/>
            </a:avLst>
          </a:prstGeom>
          <a:solidFill>
            <a:srgbClr val="282C32"/>
          </a:solidFill>
          <a:ln/>
        </p:spPr>
        <p:txBody>
          <a:bodyPr/>
          <a:lstStyle/>
          <a:p>
            <a:endParaRPr lang="en-US"/>
          </a:p>
        </p:txBody>
      </p:sp>
      <p:sp>
        <p:nvSpPr>
          <p:cNvPr id="14" name="Text 11"/>
          <p:cNvSpPr/>
          <p:nvPr/>
        </p:nvSpPr>
        <p:spPr>
          <a:xfrm>
            <a:off x="1073051" y="4954905"/>
            <a:ext cx="186690" cy="416481"/>
          </a:xfrm>
          <a:prstGeom prst="rect">
            <a:avLst/>
          </a:prstGeom>
          <a:noFill/>
          <a:ln/>
        </p:spPr>
        <p:txBody>
          <a:bodyPr wrap="none" rtlCol="0" anchor="t"/>
          <a:lstStyle/>
          <a:p>
            <a:pPr marL="0" indent="0" algn="ctr">
              <a:lnSpc>
                <a:spcPts val="3281"/>
              </a:lnSpc>
              <a:buNone/>
            </a:pPr>
            <a:endParaRPr lang="en-US" sz="2624" dirty="0"/>
          </a:p>
        </p:txBody>
      </p:sp>
      <p:sp>
        <p:nvSpPr>
          <p:cNvPr id="15" name="Text 12"/>
          <p:cNvSpPr/>
          <p:nvPr/>
        </p:nvSpPr>
        <p:spPr>
          <a:xfrm>
            <a:off x="2388513" y="4961811"/>
            <a:ext cx="2777490" cy="347186"/>
          </a:xfrm>
          <a:prstGeom prst="rect">
            <a:avLst/>
          </a:prstGeom>
          <a:noFill/>
          <a:ln/>
        </p:spPr>
        <p:txBody>
          <a:bodyPr wrap="none" rtlCol="0" anchor="t"/>
          <a:lstStyle/>
          <a:p>
            <a:pPr marL="0" indent="0" algn="l">
              <a:lnSpc>
                <a:spcPts val="2734"/>
              </a:lnSpc>
              <a:buNone/>
            </a:pPr>
            <a:r>
              <a:rPr lang="en-US" sz="2187" b="1" dirty="0">
                <a:solidFill>
                  <a:srgbClr val="60A9FF"/>
                </a:solidFill>
                <a:latin typeface="Barlow" pitchFamily="34" charset="0"/>
                <a:ea typeface="Barlow" pitchFamily="34" charset="-122"/>
                <a:cs typeface="Barlow" pitchFamily="34" charset="-120"/>
              </a:rPr>
              <a:t>Emergency Support:</a:t>
            </a:r>
            <a:endParaRPr lang="en-US" sz="2187" dirty="0"/>
          </a:p>
        </p:txBody>
      </p:sp>
      <p:sp>
        <p:nvSpPr>
          <p:cNvPr id="16" name="Text 13"/>
          <p:cNvSpPr/>
          <p:nvPr/>
        </p:nvSpPr>
        <p:spPr>
          <a:xfrm>
            <a:off x="2388513" y="5442228"/>
            <a:ext cx="5922288" cy="1421606"/>
          </a:xfrm>
          <a:prstGeom prst="rect">
            <a:avLst/>
          </a:prstGeom>
          <a:noFill/>
          <a:ln/>
        </p:spPr>
        <p:txBody>
          <a:bodyPr wrap="square" rtlCol="0" anchor="t"/>
          <a:lstStyle/>
          <a:p>
            <a:pPr marL="0" indent="0" algn="l">
              <a:lnSpc>
                <a:spcPts val="2799"/>
              </a:lnSpc>
              <a:buNone/>
            </a:pPr>
            <a:r>
              <a:rPr lang="en-US" sz="1750" dirty="0">
                <a:solidFill>
                  <a:srgbClr val="EEEFF5"/>
                </a:solidFill>
                <a:latin typeface="Montserrat" pitchFamily="34" charset="0"/>
                <a:ea typeface="Montserrat" pitchFamily="34" charset="-122"/>
                <a:cs typeface="Montserrat" pitchFamily="34" charset="-120"/>
              </a:rPr>
              <a:t>We integrate advanced AI and machine learning algorithms to provide personalized guidance and support to expectant mothers throughout their journey.</a:t>
            </a:r>
            <a:endParaRPr lang="en-US" sz="1750" dirty="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alpha val="0"/>
            </a:srgbClr>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062639"/>
            <a:ext cx="7477601" cy="1388745"/>
          </a:xfrm>
          <a:prstGeom prst="rect">
            <a:avLst/>
          </a:prstGeom>
          <a:noFill/>
          <a:ln/>
        </p:spPr>
        <p:txBody>
          <a:bodyPr wrap="squar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Research Performed to Find a Solution</a:t>
            </a:r>
            <a:endParaRPr lang="en-US" sz="4374" dirty="0"/>
          </a:p>
        </p:txBody>
      </p:sp>
      <p:sp>
        <p:nvSpPr>
          <p:cNvPr id="6" name="Text 3"/>
          <p:cNvSpPr/>
          <p:nvPr/>
        </p:nvSpPr>
        <p:spPr>
          <a:xfrm>
            <a:off x="833199" y="3784640"/>
            <a:ext cx="7477601"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Our dedicated team meticulously researched best practices in prenatal care, consulted leading obstetricians, and conducted surveys among expectant mothers to gather insights.</a:t>
            </a:r>
            <a:endParaRPr lang="en-US" sz="1750" dirty="0"/>
          </a:p>
        </p:txBody>
      </p:sp>
      <p:sp>
        <p:nvSpPr>
          <p:cNvPr id="7" name="Text 4"/>
          <p:cNvSpPr/>
          <p:nvPr/>
        </p:nvSpPr>
        <p:spPr>
          <a:xfrm>
            <a:off x="833199" y="5100757"/>
            <a:ext cx="7477601" cy="1066205"/>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We analyzed the latest medical research to ensure the digital companion provides the most accurate and relevant information for expectant mothers.</a:t>
            </a:r>
            <a:endParaRPr lang="en-US" sz="1750" dirty="0"/>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83224" y="0"/>
            <a:ext cx="14630400" cy="8229600"/>
          </a:xfrm>
          <a:prstGeom prst="rect">
            <a:avLst/>
          </a:prstGeom>
          <a:solidFill>
            <a:srgbClr val="282C32">
              <a:alpha val="0"/>
            </a:srgbClr>
          </a:solidFill>
          <a:ln/>
        </p:spPr>
        <p:txBody>
          <a:bodyPr/>
          <a:lstStyle/>
          <a:p>
            <a:pPr algn="ctr"/>
            <a:endParaRPr lang="en-US"/>
          </a:p>
        </p:txBody>
      </p:sp>
      <p:sp>
        <p:nvSpPr>
          <p:cNvPr id="4" name="Text 2"/>
          <p:cNvSpPr/>
          <p:nvPr/>
        </p:nvSpPr>
        <p:spPr>
          <a:xfrm>
            <a:off x="4704278" y="927616"/>
            <a:ext cx="5554980" cy="694373"/>
          </a:xfrm>
          <a:prstGeom prst="rect">
            <a:avLst/>
          </a:prstGeom>
          <a:noFill/>
          <a:ln/>
        </p:spPr>
        <p:txBody>
          <a:bodyPr wrap="none" rtlCol="0" anchor="t"/>
          <a:lstStyle/>
          <a:p>
            <a:pPr marL="0" indent="0" algn="ctr">
              <a:lnSpc>
                <a:spcPts val="5468"/>
              </a:lnSpc>
              <a:buNone/>
            </a:pPr>
            <a:r>
              <a:rPr lang="en-US" sz="4374" b="1" dirty="0">
                <a:solidFill>
                  <a:srgbClr val="60A9FF"/>
                </a:solidFill>
                <a:latin typeface="Barlow" pitchFamily="34" charset="0"/>
                <a:ea typeface="Barlow" pitchFamily="34" charset="-122"/>
                <a:cs typeface="Barlow" pitchFamily="34" charset="-120"/>
              </a:rPr>
              <a:t>Social Impact</a:t>
            </a:r>
            <a:endParaRPr lang="en-US" sz="4374" dirty="0"/>
          </a:p>
        </p:txBody>
      </p:sp>
      <p:pic>
        <p:nvPicPr>
          <p:cNvPr id="5" name="Image 0" descr="preencoded.png"/>
          <p:cNvPicPr>
            <a:picLocks noChangeAspect="1"/>
          </p:cNvPicPr>
          <p:nvPr/>
        </p:nvPicPr>
        <p:blipFill>
          <a:blip r:embed="rId3"/>
          <a:stretch>
            <a:fillRect/>
          </a:stretch>
        </p:blipFill>
        <p:spPr>
          <a:xfrm>
            <a:off x="1080968" y="1970366"/>
            <a:ext cx="5388293" cy="3330178"/>
          </a:xfrm>
          <a:prstGeom prst="rect">
            <a:avLst/>
          </a:prstGeom>
          <a:ln>
            <a:noFill/>
          </a:ln>
          <a:effectLst>
            <a:softEdge rad="112500"/>
          </a:effectLst>
        </p:spPr>
      </p:pic>
      <p:sp>
        <p:nvSpPr>
          <p:cNvPr id="6" name="Text 3"/>
          <p:cNvSpPr/>
          <p:nvPr/>
        </p:nvSpPr>
        <p:spPr>
          <a:xfrm>
            <a:off x="1816655" y="5566528"/>
            <a:ext cx="3931682" cy="347186"/>
          </a:xfrm>
          <a:prstGeom prst="rect">
            <a:avLst/>
          </a:prstGeom>
          <a:noFill/>
          <a:ln/>
        </p:spPr>
        <p:txBody>
          <a:bodyPr wrap="none" rtlCol="0" anchor="t"/>
          <a:lstStyle/>
          <a:p>
            <a:pPr marL="0" indent="0" algn="ctr">
              <a:lnSpc>
                <a:spcPts val="2734"/>
              </a:lnSpc>
              <a:buNone/>
            </a:pPr>
            <a:r>
              <a:rPr lang="en-US" sz="2187" b="1" dirty="0">
                <a:solidFill>
                  <a:srgbClr val="60A9FF"/>
                </a:solidFill>
                <a:latin typeface="Barlow" pitchFamily="34" charset="0"/>
                <a:ea typeface="Barlow" pitchFamily="34" charset="-122"/>
                <a:cs typeface="Barlow" pitchFamily="34" charset="-120"/>
              </a:rPr>
              <a:t>Empowering Expectant Mothers</a:t>
            </a:r>
            <a:endParaRPr lang="en-US" sz="2187" dirty="0"/>
          </a:p>
        </p:txBody>
      </p:sp>
      <p:sp>
        <p:nvSpPr>
          <p:cNvPr id="7" name="Text 4"/>
          <p:cNvSpPr/>
          <p:nvPr/>
        </p:nvSpPr>
        <p:spPr>
          <a:xfrm>
            <a:off x="1172408" y="6017419"/>
            <a:ext cx="5388293" cy="1421606"/>
          </a:xfrm>
          <a:prstGeom prst="rect">
            <a:avLst/>
          </a:prstGeom>
          <a:noFill/>
          <a:ln/>
        </p:spPr>
        <p:txBody>
          <a:bodyPr wrap="square" rtlCol="0" anchor="t"/>
          <a:lstStyle/>
          <a:p>
            <a:pPr marL="0" indent="0" algn="ctr">
              <a:lnSpc>
                <a:spcPts val="2799"/>
              </a:lnSpc>
              <a:buNone/>
            </a:pPr>
            <a:r>
              <a:rPr lang="en-US" sz="1750" dirty="0">
                <a:solidFill>
                  <a:srgbClr val="EEEFF5"/>
                </a:solidFill>
                <a:latin typeface="Montserrat" pitchFamily="34" charset="0"/>
                <a:ea typeface="Montserrat" pitchFamily="34" charset="-122"/>
                <a:cs typeface="Montserrat" pitchFamily="34" charset="-120"/>
              </a:rPr>
              <a:t>Our digital companion app aims to empower expectant mothers by providing personalized and holistic support throughout their pregnancy journey.</a:t>
            </a:r>
            <a:endParaRPr lang="en-US" sz="1750" dirty="0"/>
          </a:p>
        </p:txBody>
      </p:sp>
      <p:sp>
        <p:nvSpPr>
          <p:cNvPr id="9" name="Text 5"/>
          <p:cNvSpPr/>
          <p:nvPr/>
        </p:nvSpPr>
        <p:spPr>
          <a:xfrm>
            <a:off x="7481768" y="5537002"/>
            <a:ext cx="4142065" cy="347186"/>
          </a:xfrm>
          <a:prstGeom prst="rect">
            <a:avLst/>
          </a:prstGeom>
          <a:noFill/>
          <a:ln/>
        </p:spPr>
        <p:txBody>
          <a:bodyPr wrap="none" rtlCol="0" anchor="t"/>
          <a:lstStyle/>
          <a:p>
            <a:pPr marL="0" indent="0" algn="l">
              <a:lnSpc>
                <a:spcPts val="2734"/>
              </a:lnSpc>
              <a:buNone/>
            </a:pPr>
            <a:endParaRPr lang="en-US" sz="2187" dirty="0"/>
          </a:p>
        </p:txBody>
      </p:sp>
      <p:sp>
        <p:nvSpPr>
          <p:cNvPr id="10" name="Text 6"/>
          <p:cNvSpPr/>
          <p:nvPr/>
        </p:nvSpPr>
        <p:spPr>
          <a:xfrm>
            <a:off x="7481768" y="6017419"/>
            <a:ext cx="5388412" cy="1066205"/>
          </a:xfrm>
          <a:prstGeom prst="rect">
            <a:avLst/>
          </a:prstGeom>
          <a:noFill/>
          <a:ln/>
        </p:spPr>
        <p:txBody>
          <a:bodyPr wrap="square" rtlCol="0" anchor="t"/>
          <a:lstStyle/>
          <a:p>
            <a:pPr marL="0" indent="0" algn="l">
              <a:lnSpc>
                <a:spcPts val="2799"/>
              </a:lnSpc>
              <a:buNone/>
            </a:pPr>
            <a:endParaRPr lang="en-US" sz="1750" dirty="0"/>
          </a:p>
        </p:txBody>
      </p:sp>
      <p:sp>
        <p:nvSpPr>
          <p:cNvPr id="11" name="Text 2">
            <a:extLst>
              <a:ext uri="{FF2B5EF4-FFF2-40B4-BE49-F238E27FC236}">
                <a16:creationId xmlns:a16="http://schemas.microsoft.com/office/drawing/2014/main" id="{49BCEE5F-B28F-D6FE-5B14-76EF13A76A14}"/>
              </a:ext>
            </a:extLst>
          </p:cNvPr>
          <p:cNvSpPr/>
          <p:nvPr/>
        </p:nvSpPr>
        <p:spPr>
          <a:xfrm>
            <a:off x="1676876" y="3247072"/>
            <a:ext cx="5554980" cy="694373"/>
          </a:xfrm>
          <a:prstGeom prst="rect">
            <a:avLst/>
          </a:prstGeom>
          <a:noFill/>
          <a:ln/>
        </p:spPr>
        <p:txBody>
          <a:bodyPr wrap="none" rtlCol="0" anchor="t"/>
          <a:lstStyle/>
          <a:p>
            <a:pPr marL="0" indent="0">
              <a:lnSpc>
                <a:spcPts val="5468"/>
              </a:lnSpc>
              <a:buNone/>
            </a:pPr>
            <a:endParaRPr lang="en-US" sz="4374" dirty="0"/>
          </a:p>
        </p:txBody>
      </p:sp>
      <p:sp>
        <p:nvSpPr>
          <p:cNvPr id="16" name="TextBox 15">
            <a:extLst>
              <a:ext uri="{FF2B5EF4-FFF2-40B4-BE49-F238E27FC236}">
                <a16:creationId xmlns:a16="http://schemas.microsoft.com/office/drawing/2014/main" id="{9CBED039-B745-83D2-40A5-DFCABAC4940B}"/>
              </a:ext>
            </a:extLst>
          </p:cNvPr>
          <p:cNvSpPr txBox="1"/>
          <p:nvPr/>
        </p:nvSpPr>
        <p:spPr>
          <a:xfrm>
            <a:off x="8641080" y="5525690"/>
            <a:ext cx="4524880" cy="715581"/>
          </a:xfrm>
          <a:prstGeom prst="rect">
            <a:avLst/>
          </a:prstGeom>
          <a:noFill/>
        </p:spPr>
        <p:txBody>
          <a:bodyPr wrap="square" rtlCol="0">
            <a:spAutoFit/>
          </a:bodyPr>
          <a:lstStyle/>
          <a:p>
            <a:pPr marL="0" indent="0" algn="ctr">
              <a:lnSpc>
                <a:spcPts val="2734"/>
              </a:lnSpc>
              <a:buNone/>
            </a:pPr>
            <a:r>
              <a:rPr lang="en-US" sz="2190" b="1" dirty="0">
                <a:solidFill>
                  <a:srgbClr val="60A9FF"/>
                </a:solidFill>
                <a:latin typeface="Barlow" pitchFamily="34" charset="0"/>
                <a:ea typeface="Barlow" pitchFamily="34" charset="-122"/>
                <a:cs typeface="Barlow" pitchFamily="34" charset="-120"/>
              </a:rPr>
              <a:t>Knowledge and Autonomy</a:t>
            </a:r>
            <a:endParaRPr lang="en-US" sz="2190" dirty="0"/>
          </a:p>
          <a:p>
            <a:endParaRPr lang="en-IN" dirty="0"/>
          </a:p>
        </p:txBody>
      </p:sp>
      <p:sp>
        <p:nvSpPr>
          <p:cNvPr id="17" name="TextBox 16">
            <a:extLst>
              <a:ext uri="{FF2B5EF4-FFF2-40B4-BE49-F238E27FC236}">
                <a16:creationId xmlns:a16="http://schemas.microsoft.com/office/drawing/2014/main" id="{A132E3EB-B237-118D-DB44-B14F2066098A}"/>
              </a:ext>
            </a:extLst>
          </p:cNvPr>
          <p:cNvSpPr txBox="1"/>
          <p:nvPr/>
        </p:nvSpPr>
        <p:spPr>
          <a:xfrm>
            <a:off x="8561070" y="6017419"/>
            <a:ext cx="5246370" cy="1139864"/>
          </a:xfrm>
          <a:prstGeom prst="rect">
            <a:avLst/>
          </a:prstGeom>
          <a:noFill/>
        </p:spPr>
        <p:txBody>
          <a:bodyPr wrap="square" rtlCol="0">
            <a:spAutoFit/>
          </a:bodyPr>
          <a:lstStyle/>
          <a:p>
            <a:pPr marL="0" indent="0" algn="ctr">
              <a:lnSpc>
                <a:spcPts val="2799"/>
              </a:lnSpc>
              <a:buNone/>
            </a:pPr>
            <a:r>
              <a:rPr lang="en-US" sz="1800" dirty="0">
                <a:solidFill>
                  <a:srgbClr val="EEEFF5"/>
                </a:solidFill>
                <a:latin typeface="Montserrat" pitchFamily="34" charset="0"/>
                <a:ea typeface="Montserrat" pitchFamily="34" charset="-122"/>
                <a:cs typeface="Montserrat" pitchFamily="34" charset="-120"/>
              </a:rPr>
              <a:t>We provide mothers with knowledge and tools to take charge of their health and advocate for their needs during pregnancy</a:t>
            </a:r>
            <a:endParaRPr lang="en-US" sz="1800" dirty="0"/>
          </a:p>
        </p:txBody>
      </p:sp>
      <p:pic>
        <p:nvPicPr>
          <p:cNvPr id="19" name="Picture 18">
            <a:extLst>
              <a:ext uri="{FF2B5EF4-FFF2-40B4-BE49-F238E27FC236}">
                <a16:creationId xmlns:a16="http://schemas.microsoft.com/office/drawing/2014/main" id="{5A12B818-F358-FCF9-CA24-4A359D9CA34D}"/>
              </a:ext>
            </a:extLst>
          </p:cNvPr>
          <p:cNvPicPr>
            <a:picLocks noChangeAspect="1"/>
          </p:cNvPicPr>
          <p:nvPr/>
        </p:nvPicPr>
        <p:blipFill>
          <a:blip r:embed="rId4"/>
          <a:stretch>
            <a:fillRect/>
          </a:stretch>
        </p:blipFill>
        <p:spPr>
          <a:xfrm>
            <a:off x="8393531" y="1979140"/>
            <a:ext cx="5581447" cy="3189399"/>
          </a:xfrm>
          <a:prstGeom prst="rect">
            <a:avLst/>
          </a:prstGeom>
          <a:ln>
            <a:noFill/>
          </a:ln>
          <a:effectLst>
            <a:softEdge rad="112500"/>
          </a:effectLst>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83224" y="0"/>
            <a:ext cx="14630400" cy="8229600"/>
          </a:xfrm>
          <a:prstGeom prst="rect">
            <a:avLst/>
          </a:prstGeom>
          <a:solidFill>
            <a:srgbClr val="282C32">
              <a:alpha val="0"/>
            </a:srgbClr>
          </a:solidFill>
          <a:ln/>
        </p:spPr>
        <p:txBody>
          <a:bodyPr/>
          <a:lstStyle/>
          <a:p>
            <a:pPr algn="ctr"/>
            <a:endParaRPr lang="en-US"/>
          </a:p>
        </p:txBody>
      </p:sp>
      <p:sp>
        <p:nvSpPr>
          <p:cNvPr id="4" name="Text 2"/>
          <p:cNvSpPr/>
          <p:nvPr/>
        </p:nvSpPr>
        <p:spPr>
          <a:xfrm>
            <a:off x="258008" y="851907"/>
            <a:ext cx="5554980" cy="694373"/>
          </a:xfrm>
          <a:prstGeom prst="rect">
            <a:avLst/>
          </a:prstGeom>
          <a:noFill/>
          <a:ln/>
        </p:spPr>
        <p:txBody>
          <a:bodyPr wrap="none" rtlCol="0" anchor="t"/>
          <a:lstStyle/>
          <a:p>
            <a:pPr marL="0" indent="0" algn="ctr">
              <a:lnSpc>
                <a:spcPts val="5468"/>
              </a:lnSpc>
              <a:buNone/>
            </a:pPr>
            <a:r>
              <a:rPr lang="en-US" sz="4374" b="1" dirty="0">
                <a:solidFill>
                  <a:srgbClr val="60A9FF"/>
                </a:solidFill>
                <a:latin typeface="Barlow" pitchFamily="34" charset="0"/>
                <a:ea typeface="Barlow" pitchFamily="34" charset="-122"/>
                <a:cs typeface="Barlow" pitchFamily="34" charset="-120"/>
              </a:rPr>
              <a:t>Tech Stack</a:t>
            </a:r>
            <a:endParaRPr lang="en-US" sz="4374" dirty="0"/>
          </a:p>
        </p:txBody>
      </p:sp>
      <p:sp>
        <p:nvSpPr>
          <p:cNvPr id="6" name="Text 3"/>
          <p:cNvSpPr/>
          <p:nvPr/>
        </p:nvSpPr>
        <p:spPr>
          <a:xfrm>
            <a:off x="5432583" y="5648921"/>
            <a:ext cx="3931682" cy="347186"/>
          </a:xfrm>
          <a:prstGeom prst="rect">
            <a:avLst/>
          </a:prstGeom>
          <a:noFill/>
          <a:ln/>
        </p:spPr>
        <p:txBody>
          <a:bodyPr wrap="none" rtlCol="0" anchor="t"/>
          <a:lstStyle/>
          <a:p>
            <a:pPr marL="0" indent="0" algn="ctr">
              <a:lnSpc>
                <a:spcPts val="2734"/>
              </a:lnSpc>
              <a:buNone/>
            </a:pPr>
            <a:endParaRPr lang="en-US" sz="2187" dirty="0"/>
          </a:p>
        </p:txBody>
      </p:sp>
      <p:sp>
        <p:nvSpPr>
          <p:cNvPr id="7" name="Text 4"/>
          <p:cNvSpPr/>
          <p:nvPr/>
        </p:nvSpPr>
        <p:spPr>
          <a:xfrm>
            <a:off x="3763029" y="4601052"/>
            <a:ext cx="5388293" cy="1421606"/>
          </a:xfrm>
          <a:prstGeom prst="rect">
            <a:avLst/>
          </a:prstGeom>
          <a:noFill/>
          <a:ln/>
        </p:spPr>
        <p:txBody>
          <a:bodyPr wrap="square" rtlCol="0" anchor="t"/>
          <a:lstStyle/>
          <a:p>
            <a:pPr marL="0" indent="0" algn="ctr">
              <a:lnSpc>
                <a:spcPts val="2799"/>
              </a:lnSpc>
              <a:buNone/>
            </a:pPr>
            <a:endParaRPr lang="en-US" sz="1750" dirty="0"/>
          </a:p>
        </p:txBody>
      </p:sp>
      <p:sp>
        <p:nvSpPr>
          <p:cNvPr id="9" name="Text 5"/>
          <p:cNvSpPr/>
          <p:nvPr/>
        </p:nvSpPr>
        <p:spPr>
          <a:xfrm>
            <a:off x="7481768" y="5537002"/>
            <a:ext cx="4142065" cy="347186"/>
          </a:xfrm>
          <a:prstGeom prst="rect">
            <a:avLst/>
          </a:prstGeom>
          <a:noFill/>
          <a:ln/>
        </p:spPr>
        <p:txBody>
          <a:bodyPr wrap="none" rtlCol="0" anchor="t"/>
          <a:lstStyle/>
          <a:p>
            <a:pPr marL="0" indent="0" algn="l">
              <a:lnSpc>
                <a:spcPts val="2734"/>
              </a:lnSpc>
              <a:buNone/>
            </a:pPr>
            <a:endParaRPr lang="en-US" sz="2187" dirty="0"/>
          </a:p>
        </p:txBody>
      </p:sp>
      <p:sp>
        <p:nvSpPr>
          <p:cNvPr id="10" name="Text 6"/>
          <p:cNvSpPr/>
          <p:nvPr/>
        </p:nvSpPr>
        <p:spPr>
          <a:xfrm>
            <a:off x="7481768" y="6017419"/>
            <a:ext cx="5388412" cy="1066205"/>
          </a:xfrm>
          <a:prstGeom prst="rect">
            <a:avLst/>
          </a:prstGeom>
          <a:noFill/>
          <a:ln/>
        </p:spPr>
        <p:txBody>
          <a:bodyPr wrap="square" rtlCol="0" anchor="t"/>
          <a:lstStyle/>
          <a:p>
            <a:pPr marL="0" indent="0" algn="l">
              <a:lnSpc>
                <a:spcPts val="2799"/>
              </a:lnSpc>
              <a:buNone/>
            </a:pPr>
            <a:endParaRPr lang="en-US" sz="1750" dirty="0"/>
          </a:p>
        </p:txBody>
      </p:sp>
      <p:sp>
        <p:nvSpPr>
          <p:cNvPr id="11" name="Text 2">
            <a:extLst>
              <a:ext uri="{FF2B5EF4-FFF2-40B4-BE49-F238E27FC236}">
                <a16:creationId xmlns:a16="http://schemas.microsoft.com/office/drawing/2014/main" id="{49BCEE5F-B28F-D6FE-5B14-76EF13A76A14}"/>
              </a:ext>
            </a:extLst>
          </p:cNvPr>
          <p:cNvSpPr/>
          <p:nvPr/>
        </p:nvSpPr>
        <p:spPr>
          <a:xfrm>
            <a:off x="1676876" y="3247072"/>
            <a:ext cx="5554980" cy="694373"/>
          </a:xfrm>
          <a:prstGeom prst="rect">
            <a:avLst/>
          </a:prstGeom>
          <a:noFill/>
          <a:ln/>
        </p:spPr>
        <p:txBody>
          <a:bodyPr wrap="none" rtlCol="0" anchor="t"/>
          <a:lstStyle/>
          <a:p>
            <a:pPr marL="0" indent="0">
              <a:lnSpc>
                <a:spcPts val="5468"/>
              </a:lnSpc>
              <a:buNone/>
            </a:pPr>
            <a:endParaRPr lang="en-US" sz="4374" dirty="0"/>
          </a:p>
        </p:txBody>
      </p:sp>
      <p:sp>
        <p:nvSpPr>
          <p:cNvPr id="8" name="TextBox 7">
            <a:extLst>
              <a:ext uri="{FF2B5EF4-FFF2-40B4-BE49-F238E27FC236}">
                <a16:creationId xmlns:a16="http://schemas.microsoft.com/office/drawing/2014/main" id="{1CD5C7F2-E41E-2E43-273E-19B54656C8E0}"/>
              </a:ext>
            </a:extLst>
          </p:cNvPr>
          <p:cNvSpPr txBox="1"/>
          <p:nvPr/>
        </p:nvSpPr>
        <p:spPr>
          <a:xfrm>
            <a:off x="1817370" y="2398187"/>
            <a:ext cx="4812030" cy="2677656"/>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Montserrat" panose="00000500000000000000" pitchFamily="2" charset="0"/>
              </a:rPr>
              <a:t>Next.js</a:t>
            </a:r>
          </a:p>
          <a:p>
            <a:pPr marL="285750" indent="-285750">
              <a:buFont typeface="Arial" panose="020B0604020202020204" pitchFamily="34" charset="0"/>
              <a:buChar char="•"/>
            </a:pPr>
            <a:r>
              <a:rPr lang="en-IN" sz="2400" dirty="0">
                <a:solidFill>
                  <a:schemeClr val="bg1"/>
                </a:solidFill>
                <a:latin typeface="Montserrat" panose="00000500000000000000" pitchFamily="2" charset="0"/>
              </a:rPr>
              <a:t>React.js</a:t>
            </a:r>
          </a:p>
          <a:p>
            <a:pPr marL="285750" indent="-285750">
              <a:buFont typeface="Arial" panose="020B0604020202020204" pitchFamily="34" charset="0"/>
              <a:buChar char="•"/>
            </a:pPr>
            <a:r>
              <a:rPr lang="en-IN" sz="2400" dirty="0">
                <a:solidFill>
                  <a:schemeClr val="bg1"/>
                </a:solidFill>
                <a:latin typeface="Montserrat" panose="00000500000000000000" pitchFamily="2" charset="0"/>
              </a:rPr>
              <a:t>Tailwind CSS</a:t>
            </a:r>
          </a:p>
          <a:p>
            <a:pPr marL="285750" indent="-285750">
              <a:buFont typeface="Arial" panose="020B0604020202020204" pitchFamily="34" charset="0"/>
              <a:buChar char="•"/>
            </a:pPr>
            <a:r>
              <a:rPr lang="en-IN" sz="2400" dirty="0">
                <a:solidFill>
                  <a:schemeClr val="bg1"/>
                </a:solidFill>
                <a:latin typeface="Montserrat" panose="00000500000000000000" pitchFamily="2" charset="0"/>
              </a:rPr>
              <a:t>LLM</a:t>
            </a:r>
          </a:p>
          <a:p>
            <a:pPr marL="285750" indent="-285750">
              <a:buFont typeface="Arial" panose="020B0604020202020204" pitchFamily="34" charset="0"/>
              <a:buChar char="•"/>
            </a:pPr>
            <a:r>
              <a:rPr lang="en-IN" sz="2400" dirty="0">
                <a:solidFill>
                  <a:schemeClr val="bg1"/>
                </a:solidFill>
                <a:latin typeface="Montserrat" panose="00000500000000000000" pitchFamily="2" charset="0"/>
              </a:rPr>
              <a:t>Knowledge Base</a:t>
            </a:r>
          </a:p>
          <a:p>
            <a:pPr marL="285750" indent="-285750">
              <a:buFont typeface="Arial" panose="020B0604020202020204" pitchFamily="34" charset="0"/>
              <a:buChar char="•"/>
            </a:pPr>
            <a:r>
              <a:rPr lang="en-IN" sz="2400" dirty="0" err="1">
                <a:solidFill>
                  <a:schemeClr val="bg1"/>
                </a:solidFill>
                <a:latin typeface="Montserrat" panose="00000500000000000000" pitchFamily="2" charset="0"/>
              </a:rPr>
              <a:t>StreamLit</a:t>
            </a:r>
            <a:r>
              <a:rPr lang="en-IN" sz="2400" dirty="0">
                <a:solidFill>
                  <a:schemeClr val="bg1"/>
                </a:solidFill>
                <a:latin typeface="Montserrat" panose="00000500000000000000" pitchFamily="2" charset="0"/>
              </a:rPr>
              <a:t> Community</a:t>
            </a:r>
          </a:p>
          <a:p>
            <a:pPr marL="285750" indent="-285750">
              <a:buFont typeface="Arial" panose="020B0604020202020204" pitchFamily="34" charset="0"/>
              <a:buChar char="•"/>
            </a:pPr>
            <a:r>
              <a:rPr lang="en-IN" sz="2400" dirty="0">
                <a:solidFill>
                  <a:schemeClr val="bg1"/>
                </a:solidFill>
                <a:latin typeface="Montserrat" panose="00000500000000000000" pitchFamily="2" charset="0"/>
              </a:rPr>
              <a:t>Figma</a:t>
            </a:r>
          </a:p>
        </p:txBody>
      </p:sp>
      <p:pic>
        <p:nvPicPr>
          <p:cNvPr id="13" name="Picture 12">
            <a:extLst>
              <a:ext uri="{FF2B5EF4-FFF2-40B4-BE49-F238E27FC236}">
                <a16:creationId xmlns:a16="http://schemas.microsoft.com/office/drawing/2014/main" id="{7D1DBD1D-CD45-EA0A-9897-6C9EF4989C26}"/>
              </a:ext>
            </a:extLst>
          </p:cNvPr>
          <p:cNvPicPr>
            <a:picLocks noChangeAspect="1"/>
          </p:cNvPicPr>
          <p:nvPr/>
        </p:nvPicPr>
        <p:blipFill>
          <a:blip r:embed="rId3">
            <a:alphaModFix amt="20000"/>
          </a:blip>
          <a:stretch>
            <a:fillRect/>
          </a:stretch>
        </p:blipFill>
        <p:spPr>
          <a:xfrm>
            <a:off x="166568" y="-165735"/>
            <a:ext cx="14630399" cy="8214359"/>
          </a:xfrm>
          <a:prstGeom prst="rect">
            <a:avLst/>
          </a:prstGeom>
        </p:spPr>
      </p:pic>
    </p:spTree>
    <p:extLst>
      <p:ext uri="{BB962C8B-B14F-4D97-AF65-F5344CB8AC3E}">
        <p14:creationId xmlns:p14="http://schemas.microsoft.com/office/powerpoint/2010/main" val="402238826"/>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alpha val="0"/>
            </a:srgbClr>
          </a:solidFill>
          <a:ln/>
        </p:spPr>
        <p:txBody>
          <a:bodyPr/>
          <a:lstStyle/>
          <a:p>
            <a:endParaRPr lang="en-US" dirty="0"/>
          </a:p>
        </p:txBody>
      </p:sp>
      <p:sp>
        <p:nvSpPr>
          <p:cNvPr id="4" name="Text 2"/>
          <p:cNvSpPr/>
          <p:nvPr/>
        </p:nvSpPr>
        <p:spPr>
          <a:xfrm>
            <a:off x="937435" y="881420"/>
            <a:ext cx="5554980"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Business Model</a:t>
            </a:r>
            <a:endParaRPr lang="en-US" sz="4374" dirty="0"/>
          </a:p>
        </p:txBody>
      </p:sp>
      <p:sp>
        <p:nvSpPr>
          <p:cNvPr id="5" name="Text 3"/>
          <p:cNvSpPr/>
          <p:nvPr/>
        </p:nvSpPr>
        <p:spPr>
          <a:xfrm>
            <a:off x="965898" y="2210669"/>
            <a:ext cx="2371011"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Revenue Streams</a:t>
            </a:r>
            <a:endParaRPr lang="en-US" sz="2187" dirty="0"/>
          </a:p>
        </p:txBody>
      </p:sp>
      <p:sp>
        <p:nvSpPr>
          <p:cNvPr id="6" name="Text 4"/>
          <p:cNvSpPr/>
          <p:nvPr/>
        </p:nvSpPr>
        <p:spPr>
          <a:xfrm>
            <a:off x="965898" y="2816007"/>
            <a:ext cx="2749027" cy="4264819"/>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Our business model revolves around various revenue streams, including subscription services </a:t>
            </a:r>
            <a:r>
              <a:rPr lang="en-US" sz="1750" dirty="0">
                <a:solidFill>
                  <a:srgbClr val="EEEFF5"/>
                </a:solidFill>
                <a:latin typeface="Montserrat" panose="00000500000000000000" pitchFamily="2" charset="0"/>
                <a:ea typeface="Montserrat" pitchFamily="34" charset="-122"/>
                <a:cs typeface="Montserrat" pitchFamily="34" charset="-120"/>
              </a:rPr>
              <a:t>for</a:t>
            </a:r>
            <a:r>
              <a:rPr lang="en-US" sz="1750" dirty="0">
                <a:solidFill>
                  <a:srgbClr val="EEEFF5"/>
                </a:solidFill>
                <a:latin typeface="Montserrat" pitchFamily="34" charset="0"/>
                <a:ea typeface="Montserrat" pitchFamily="34" charset="-122"/>
                <a:cs typeface="Montserrat" pitchFamily="34" charset="-120"/>
              </a:rPr>
              <a:t> advanced features, partnerships with maternity care providers, and sponsored content from trusted brands.</a:t>
            </a:r>
            <a:endParaRPr lang="en-US" sz="1750" dirty="0"/>
          </a:p>
        </p:txBody>
      </p:sp>
      <p:sp>
        <p:nvSpPr>
          <p:cNvPr id="7" name="Text 5"/>
          <p:cNvSpPr/>
          <p:nvPr/>
        </p:nvSpPr>
        <p:spPr>
          <a:xfrm>
            <a:off x="4283662" y="2292907"/>
            <a:ext cx="2371011"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Cost Structure</a:t>
            </a:r>
            <a:endParaRPr lang="en-US" sz="2187" dirty="0"/>
          </a:p>
        </p:txBody>
      </p:sp>
      <p:sp>
        <p:nvSpPr>
          <p:cNvPr id="8" name="Text 6"/>
          <p:cNvSpPr/>
          <p:nvPr/>
        </p:nvSpPr>
        <p:spPr>
          <a:xfrm>
            <a:off x="4283662" y="2909646"/>
            <a:ext cx="2625235" cy="355401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We have a lean cost structure, focusing on technology infrastructure, content creation, and customer support. This allows us to invest in quality without excessive overhead.</a:t>
            </a:r>
            <a:endParaRPr lang="en-US" sz="1750" dirty="0"/>
          </a:p>
        </p:txBody>
      </p:sp>
      <p:sp>
        <p:nvSpPr>
          <p:cNvPr id="9" name="Text 7"/>
          <p:cNvSpPr/>
          <p:nvPr/>
        </p:nvSpPr>
        <p:spPr>
          <a:xfrm>
            <a:off x="7620571" y="2292907"/>
            <a:ext cx="2371011"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User Engagement</a:t>
            </a:r>
            <a:endParaRPr lang="en-US" sz="2187" dirty="0"/>
          </a:p>
        </p:txBody>
      </p:sp>
      <p:sp>
        <p:nvSpPr>
          <p:cNvPr id="10" name="Text 8"/>
          <p:cNvSpPr/>
          <p:nvPr/>
        </p:nvSpPr>
        <p:spPr>
          <a:xfrm>
            <a:off x="7599163" y="2909646"/>
            <a:ext cx="2582480" cy="355401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Our model prioritizes user engagement, with personalized offerings, interactive experiences, and a community-driven approach to create meaningful connections among expectant mothers.</a:t>
            </a:r>
            <a:endParaRPr lang="en-US" sz="1750" dirty="0"/>
          </a:p>
        </p:txBody>
      </p:sp>
      <p:sp>
        <p:nvSpPr>
          <p:cNvPr id="11" name="Text 9"/>
          <p:cNvSpPr/>
          <p:nvPr/>
        </p:nvSpPr>
        <p:spPr>
          <a:xfrm>
            <a:off x="10851930" y="2384262"/>
            <a:ext cx="2371011" cy="347186"/>
          </a:xfrm>
          <a:prstGeom prst="rect">
            <a:avLst/>
          </a:prstGeom>
          <a:noFill/>
          <a:ln/>
        </p:spPr>
        <p:txBody>
          <a:bodyPr wrap="none" rtlCol="0" anchor="t"/>
          <a:lstStyle/>
          <a:p>
            <a:pPr marL="0" indent="0">
              <a:lnSpc>
                <a:spcPts val="2734"/>
              </a:lnSpc>
              <a:buNone/>
            </a:pPr>
            <a:r>
              <a:rPr lang="en-US" sz="2187" b="1" dirty="0">
                <a:solidFill>
                  <a:srgbClr val="60A9FF"/>
                </a:solidFill>
                <a:latin typeface="Barlow" pitchFamily="34" charset="0"/>
                <a:ea typeface="Barlow" pitchFamily="34" charset="-122"/>
                <a:cs typeface="Barlow" pitchFamily="34" charset="-120"/>
              </a:rPr>
              <a:t>Growth Strategy</a:t>
            </a:r>
            <a:endParaRPr lang="en-US" sz="2187" dirty="0"/>
          </a:p>
        </p:txBody>
      </p:sp>
      <p:sp>
        <p:nvSpPr>
          <p:cNvPr id="12" name="Text 10"/>
          <p:cNvSpPr/>
          <p:nvPr/>
        </p:nvSpPr>
        <p:spPr>
          <a:xfrm>
            <a:off x="10851930" y="2927684"/>
            <a:ext cx="2700912" cy="3554016"/>
          </a:xfrm>
          <a:prstGeom prst="rect">
            <a:avLst/>
          </a:prstGeom>
          <a:noFill/>
          <a:ln/>
        </p:spPr>
        <p:txBody>
          <a:bodyPr wrap="square" rtlCol="0" anchor="t"/>
          <a:lstStyle/>
          <a:p>
            <a:pPr marL="0" indent="0">
              <a:lnSpc>
                <a:spcPts val="2799"/>
              </a:lnSpc>
              <a:buNone/>
            </a:pPr>
            <a:r>
              <a:rPr lang="en-US" sz="1750" dirty="0">
                <a:solidFill>
                  <a:srgbClr val="EEEFF5"/>
                </a:solidFill>
                <a:latin typeface="Montserrat" pitchFamily="34" charset="0"/>
                <a:ea typeface="Montserrat" pitchFamily="34" charset="-122"/>
                <a:cs typeface="Montserrat" pitchFamily="34" charset="-120"/>
              </a:rPr>
              <a:t>Our growth strategy involves targeted marketing, strategic partnerships, and continuous innovation to expand our user base and deliver valuable solutions to a wider audience.</a:t>
            </a:r>
            <a:endParaRPr lang="en-US" sz="1750" dirty="0"/>
          </a:p>
        </p:txBody>
      </p:sp>
      <p:pic>
        <p:nvPicPr>
          <p:cNvPr id="14" name="Picture 13">
            <a:extLst>
              <a:ext uri="{FF2B5EF4-FFF2-40B4-BE49-F238E27FC236}">
                <a16:creationId xmlns:a16="http://schemas.microsoft.com/office/drawing/2014/main" id="{596B6547-D94B-190B-D476-300D842BDE9B}"/>
              </a:ext>
            </a:extLst>
          </p:cNvPr>
          <p:cNvPicPr>
            <a:picLocks noChangeAspect="1"/>
          </p:cNvPicPr>
          <p:nvPr/>
        </p:nvPicPr>
        <p:blipFill>
          <a:blip r:embed="rId3">
            <a:alphaModFix amt="5000"/>
          </a:blip>
          <a:stretch>
            <a:fillRect/>
          </a:stretch>
        </p:blipFill>
        <p:spPr>
          <a:xfrm>
            <a:off x="0" y="0"/>
            <a:ext cx="14630400" cy="822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alpha val="0"/>
            </a:srgbClr>
          </a:solidFill>
          <a:ln/>
        </p:spPr>
        <p:txBody>
          <a:bodyPr/>
          <a:lstStyle/>
          <a:p>
            <a:endParaRPr lang="en-US" dirty="0"/>
          </a:p>
        </p:txBody>
      </p:sp>
      <p:sp>
        <p:nvSpPr>
          <p:cNvPr id="4" name="Text 2"/>
          <p:cNvSpPr/>
          <p:nvPr/>
        </p:nvSpPr>
        <p:spPr>
          <a:xfrm>
            <a:off x="643145" y="714359"/>
            <a:ext cx="5484386" cy="694373"/>
          </a:xfrm>
          <a:prstGeom prst="rect">
            <a:avLst/>
          </a:prstGeom>
          <a:noFill/>
          <a:ln/>
        </p:spPr>
        <p:txBody>
          <a:bodyPr wrap="none" rtlCol="0" anchor="t"/>
          <a:lstStyle/>
          <a:p>
            <a:pPr marL="0" indent="0">
              <a:lnSpc>
                <a:spcPts val="5468"/>
              </a:lnSpc>
              <a:buNone/>
            </a:pPr>
            <a:r>
              <a:rPr lang="en-US" sz="4374" b="1" dirty="0">
                <a:solidFill>
                  <a:srgbClr val="60A9FF"/>
                </a:solidFill>
                <a:latin typeface="Barlow" pitchFamily="34" charset="0"/>
                <a:ea typeface="Barlow" pitchFamily="34" charset="-122"/>
                <a:cs typeface="Barlow" pitchFamily="34" charset="-120"/>
              </a:rPr>
              <a:t>Financial Projection : </a:t>
            </a:r>
            <a:endParaRPr lang="en-US" sz="4374" dirty="0"/>
          </a:p>
        </p:txBody>
      </p:sp>
      <p:sp>
        <p:nvSpPr>
          <p:cNvPr id="7" name="Text 5"/>
          <p:cNvSpPr/>
          <p:nvPr/>
        </p:nvSpPr>
        <p:spPr>
          <a:xfrm>
            <a:off x="4283662" y="2292907"/>
            <a:ext cx="2371011" cy="347186"/>
          </a:xfrm>
          <a:prstGeom prst="rect">
            <a:avLst/>
          </a:prstGeom>
          <a:noFill/>
          <a:ln/>
        </p:spPr>
        <p:txBody>
          <a:bodyPr wrap="none" rtlCol="0" anchor="t"/>
          <a:lstStyle/>
          <a:p>
            <a:pPr marL="0" indent="0">
              <a:lnSpc>
                <a:spcPts val="2734"/>
              </a:lnSpc>
              <a:buNone/>
            </a:pPr>
            <a:endParaRPr lang="en-US" sz="2187" dirty="0"/>
          </a:p>
        </p:txBody>
      </p:sp>
      <p:sp>
        <p:nvSpPr>
          <p:cNvPr id="8" name="Text 6"/>
          <p:cNvSpPr/>
          <p:nvPr/>
        </p:nvSpPr>
        <p:spPr>
          <a:xfrm>
            <a:off x="4283662" y="2909646"/>
            <a:ext cx="2625235" cy="3554016"/>
          </a:xfrm>
          <a:prstGeom prst="rect">
            <a:avLst/>
          </a:prstGeom>
          <a:noFill/>
          <a:ln/>
        </p:spPr>
        <p:txBody>
          <a:bodyPr wrap="square" rtlCol="0" anchor="t"/>
          <a:lstStyle/>
          <a:p>
            <a:pPr marL="0" indent="0">
              <a:lnSpc>
                <a:spcPts val="2799"/>
              </a:lnSpc>
              <a:buNone/>
            </a:pPr>
            <a:endParaRPr lang="en-US" sz="1750" dirty="0"/>
          </a:p>
        </p:txBody>
      </p:sp>
      <p:sp>
        <p:nvSpPr>
          <p:cNvPr id="9" name="Text 7"/>
          <p:cNvSpPr/>
          <p:nvPr/>
        </p:nvSpPr>
        <p:spPr>
          <a:xfrm>
            <a:off x="7620571" y="2292907"/>
            <a:ext cx="2371011" cy="347186"/>
          </a:xfrm>
          <a:prstGeom prst="rect">
            <a:avLst/>
          </a:prstGeom>
          <a:noFill/>
          <a:ln/>
        </p:spPr>
        <p:txBody>
          <a:bodyPr wrap="none" rtlCol="0" anchor="t"/>
          <a:lstStyle/>
          <a:p>
            <a:pPr marL="0" indent="0">
              <a:lnSpc>
                <a:spcPts val="2734"/>
              </a:lnSpc>
              <a:buNone/>
            </a:pPr>
            <a:endParaRPr lang="en-US" sz="2187" dirty="0"/>
          </a:p>
        </p:txBody>
      </p:sp>
      <p:sp>
        <p:nvSpPr>
          <p:cNvPr id="10" name="Text 8"/>
          <p:cNvSpPr/>
          <p:nvPr/>
        </p:nvSpPr>
        <p:spPr>
          <a:xfrm>
            <a:off x="7599163" y="2909646"/>
            <a:ext cx="2582480" cy="3554016"/>
          </a:xfrm>
          <a:prstGeom prst="rect">
            <a:avLst/>
          </a:prstGeom>
          <a:noFill/>
          <a:ln/>
        </p:spPr>
        <p:txBody>
          <a:bodyPr wrap="square" rtlCol="0" anchor="t"/>
          <a:lstStyle/>
          <a:p>
            <a:pPr marL="0" indent="0">
              <a:lnSpc>
                <a:spcPts val="2799"/>
              </a:lnSpc>
              <a:buNone/>
            </a:pPr>
            <a:endParaRPr lang="en-US" sz="1750" dirty="0"/>
          </a:p>
        </p:txBody>
      </p:sp>
      <p:sp>
        <p:nvSpPr>
          <p:cNvPr id="11" name="Text 9"/>
          <p:cNvSpPr/>
          <p:nvPr/>
        </p:nvSpPr>
        <p:spPr>
          <a:xfrm>
            <a:off x="10851930" y="2384262"/>
            <a:ext cx="2371011" cy="347186"/>
          </a:xfrm>
          <a:prstGeom prst="rect">
            <a:avLst/>
          </a:prstGeom>
          <a:noFill/>
          <a:ln/>
        </p:spPr>
        <p:txBody>
          <a:bodyPr wrap="none" rtlCol="0" anchor="t"/>
          <a:lstStyle/>
          <a:p>
            <a:pPr marL="0" indent="0">
              <a:lnSpc>
                <a:spcPts val="2734"/>
              </a:lnSpc>
              <a:buNone/>
            </a:pPr>
            <a:endParaRPr lang="en-US" sz="2187" dirty="0"/>
          </a:p>
        </p:txBody>
      </p:sp>
      <p:sp>
        <p:nvSpPr>
          <p:cNvPr id="12" name="Text 10"/>
          <p:cNvSpPr/>
          <p:nvPr/>
        </p:nvSpPr>
        <p:spPr>
          <a:xfrm>
            <a:off x="10851930" y="2927684"/>
            <a:ext cx="2700912" cy="3554016"/>
          </a:xfrm>
          <a:prstGeom prst="rect">
            <a:avLst/>
          </a:prstGeom>
          <a:noFill/>
          <a:ln/>
        </p:spPr>
        <p:txBody>
          <a:bodyPr wrap="square" rtlCol="0" anchor="t"/>
          <a:lstStyle/>
          <a:p>
            <a:pPr marL="0" indent="0">
              <a:lnSpc>
                <a:spcPts val="2799"/>
              </a:lnSpc>
              <a:buNone/>
            </a:pPr>
            <a:endParaRPr lang="en-US" sz="1750" dirty="0"/>
          </a:p>
        </p:txBody>
      </p:sp>
      <p:sp>
        <p:nvSpPr>
          <p:cNvPr id="13" name="TextBox 12">
            <a:extLst>
              <a:ext uri="{FF2B5EF4-FFF2-40B4-BE49-F238E27FC236}">
                <a16:creationId xmlns:a16="http://schemas.microsoft.com/office/drawing/2014/main" id="{06C53871-32DE-C3E2-62B1-DE384CA9AE06}"/>
              </a:ext>
            </a:extLst>
          </p:cNvPr>
          <p:cNvSpPr txBox="1"/>
          <p:nvPr/>
        </p:nvSpPr>
        <p:spPr>
          <a:xfrm>
            <a:off x="1051034" y="2123090"/>
            <a:ext cx="5002925" cy="369332"/>
          </a:xfrm>
          <a:prstGeom prst="rect">
            <a:avLst/>
          </a:prstGeom>
          <a:noFill/>
        </p:spPr>
        <p:txBody>
          <a:bodyPr wrap="square" rtlCol="0">
            <a:spAutoFit/>
          </a:bodyPr>
          <a:lstStyle/>
          <a:p>
            <a:endParaRPr lang="en-IN" b="1" dirty="0">
              <a:solidFill>
                <a:schemeClr val="bg1"/>
              </a:solidFill>
            </a:endParaRPr>
          </a:p>
        </p:txBody>
      </p:sp>
      <p:sp>
        <p:nvSpPr>
          <p:cNvPr id="14" name="TextBox 13">
            <a:extLst>
              <a:ext uri="{FF2B5EF4-FFF2-40B4-BE49-F238E27FC236}">
                <a16:creationId xmlns:a16="http://schemas.microsoft.com/office/drawing/2014/main" id="{213ED94C-E17C-FE03-45C8-612253EDD249}"/>
              </a:ext>
            </a:extLst>
          </p:cNvPr>
          <p:cNvSpPr txBox="1"/>
          <p:nvPr/>
        </p:nvSpPr>
        <p:spPr>
          <a:xfrm>
            <a:off x="967219" y="2708878"/>
            <a:ext cx="3586146" cy="454868"/>
          </a:xfrm>
          <a:prstGeom prst="rect">
            <a:avLst/>
          </a:prstGeom>
          <a:noFill/>
        </p:spPr>
        <p:txBody>
          <a:bodyPr wrap="square" rtlCol="0">
            <a:spAutoFit/>
          </a:bodyPr>
          <a:lstStyle/>
          <a:p>
            <a:pPr marL="0" indent="0" algn="ctr">
              <a:lnSpc>
                <a:spcPts val="2734"/>
              </a:lnSpc>
              <a:buNone/>
            </a:pPr>
            <a:r>
              <a:rPr lang="en-US" sz="3200" b="1" dirty="0">
                <a:solidFill>
                  <a:srgbClr val="60A9FF"/>
                </a:solidFill>
                <a:latin typeface="Barlow" pitchFamily="34" charset="0"/>
              </a:rPr>
              <a:t>Initial Investment :</a:t>
            </a:r>
            <a:endParaRPr lang="en-US" sz="3200" dirty="0"/>
          </a:p>
        </p:txBody>
      </p:sp>
      <p:sp>
        <p:nvSpPr>
          <p:cNvPr id="15" name="TextBox 14">
            <a:extLst>
              <a:ext uri="{FF2B5EF4-FFF2-40B4-BE49-F238E27FC236}">
                <a16:creationId xmlns:a16="http://schemas.microsoft.com/office/drawing/2014/main" id="{5229DEF2-5843-54C9-D804-934C0C850597}"/>
              </a:ext>
            </a:extLst>
          </p:cNvPr>
          <p:cNvSpPr txBox="1"/>
          <p:nvPr/>
        </p:nvSpPr>
        <p:spPr>
          <a:xfrm>
            <a:off x="886900" y="3594172"/>
            <a:ext cx="6262091" cy="1938992"/>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bg1"/>
                </a:solidFill>
                <a:latin typeface="Montserrat" panose="00000500000000000000" pitchFamily="2" charset="0"/>
              </a:rPr>
              <a:t>Development Costs: INR 30,000</a:t>
            </a:r>
          </a:p>
          <a:p>
            <a:pPr marL="285750" indent="-285750">
              <a:buFont typeface="Arial" panose="020B0604020202020204" pitchFamily="34" charset="0"/>
              <a:buChar char="•"/>
            </a:pPr>
            <a:r>
              <a:rPr lang="en-IN" sz="2400" dirty="0">
                <a:solidFill>
                  <a:schemeClr val="bg1"/>
                </a:solidFill>
                <a:latin typeface="Montserrat" panose="00000500000000000000" pitchFamily="2" charset="0"/>
              </a:rPr>
              <a:t>Marketing Expenses: INR 10,000</a:t>
            </a:r>
          </a:p>
          <a:p>
            <a:pPr marL="285750" indent="-285750">
              <a:buFont typeface="Arial" panose="020B0604020202020204" pitchFamily="34" charset="0"/>
              <a:buChar char="•"/>
            </a:pPr>
            <a:r>
              <a:rPr lang="en-IN" sz="2400" dirty="0">
                <a:solidFill>
                  <a:schemeClr val="bg1"/>
                </a:solidFill>
                <a:latin typeface="Montserrat" panose="00000500000000000000" pitchFamily="2" charset="0"/>
              </a:rPr>
              <a:t>Operational Costs: INR 8000</a:t>
            </a:r>
          </a:p>
          <a:p>
            <a:pPr marL="285750" indent="-285750">
              <a:buFont typeface="Arial" panose="020B0604020202020204" pitchFamily="34" charset="0"/>
              <a:buChar char="•"/>
            </a:pPr>
            <a:r>
              <a:rPr lang="en-IN" sz="2400" dirty="0">
                <a:solidFill>
                  <a:schemeClr val="bg1"/>
                </a:solidFill>
                <a:latin typeface="Montserrat" panose="00000500000000000000" pitchFamily="2" charset="0"/>
              </a:rPr>
              <a:t>Total Initial Investment: INR (30,000+10,000+ 8000) = INR 48,000</a:t>
            </a:r>
          </a:p>
        </p:txBody>
      </p:sp>
      <p:sp>
        <p:nvSpPr>
          <p:cNvPr id="19" name="TextBox 18">
            <a:extLst>
              <a:ext uri="{FF2B5EF4-FFF2-40B4-BE49-F238E27FC236}">
                <a16:creationId xmlns:a16="http://schemas.microsoft.com/office/drawing/2014/main" id="{C245E3CE-2068-C72C-139F-7B373465037E}"/>
              </a:ext>
            </a:extLst>
          </p:cNvPr>
          <p:cNvSpPr txBox="1"/>
          <p:nvPr/>
        </p:nvSpPr>
        <p:spPr>
          <a:xfrm>
            <a:off x="7873547" y="3470083"/>
            <a:ext cx="6359144" cy="2677656"/>
          </a:xfrm>
          <a:prstGeom prst="rect">
            <a:avLst/>
          </a:prstGeom>
          <a:noFill/>
        </p:spPr>
        <p:txBody>
          <a:bodyPr wrap="square" rtlCol="0">
            <a:spAutoFit/>
          </a:bodyPr>
          <a:lstStyle/>
          <a:p>
            <a:pPr>
              <a:buFont typeface="Arial" panose="020B0604020202020204" pitchFamily="34" charset="0"/>
              <a:buChar char="•"/>
            </a:pPr>
            <a:r>
              <a:rPr lang="en-US" sz="2400" dirty="0">
                <a:solidFill>
                  <a:schemeClr val="bg1"/>
                </a:solidFill>
                <a:latin typeface="Montserrat" panose="00000500000000000000" pitchFamily="2" charset="0"/>
              </a:rPr>
              <a:t> Subscription Fees from Partner Hospitals: INR 2000/ month</a:t>
            </a:r>
          </a:p>
          <a:p>
            <a:pPr>
              <a:buFont typeface="Arial" panose="020B0604020202020204" pitchFamily="34" charset="0"/>
              <a:buChar char="•"/>
            </a:pPr>
            <a:r>
              <a:rPr lang="en-US" sz="2400" dirty="0">
                <a:solidFill>
                  <a:schemeClr val="bg1"/>
                </a:solidFill>
                <a:latin typeface="Montserrat" panose="00000500000000000000" pitchFamily="2" charset="0"/>
              </a:rPr>
              <a:t> Consultation Fees from Medical Services: INR 500/consultation</a:t>
            </a:r>
          </a:p>
          <a:p>
            <a:pPr>
              <a:buFont typeface="Arial" panose="020B0604020202020204" pitchFamily="34" charset="0"/>
              <a:buChar char="•"/>
            </a:pPr>
            <a:r>
              <a:rPr lang="en-US" sz="2400" dirty="0">
                <a:solidFill>
                  <a:schemeClr val="bg1"/>
                </a:solidFill>
                <a:latin typeface="Montserrat" panose="00000500000000000000" pitchFamily="2" charset="0"/>
              </a:rPr>
              <a:t> Total Projected Revenue: INR( 24,000 +  + 1,00,000) = INR 1,24,000</a:t>
            </a:r>
          </a:p>
          <a:p>
            <a:endParaRPr lang="en-IN" sz="2400" dirty="0">
              <a:solidFill>
                <a:schemeClr val="bg1"/>
              </a:solidFill>
              <a:latin typeface="Montserrat" panose="00000500000000000000" pitchFamily="2" charset="0"/>
            </a:endParaRPr>
          </a:p>
        </p:txBody>
      </p:sp>
      <p:sp>
        <p:nvSpPr>
          <p:cNvPr id="20" name="TextBox 19">
            <a:extLst>
              <a:ext uri="{FF2B5EF4-FFF2-40B4-BE49-F238E27FC236}">
                <a16:creationId xmlns:a16="http://schemas.microsoft.com/office/drawing/2014/main" id="{9B6F9DE3-8DB3-167E-7EAA-4154BAEA07DB}"/>
              </a:ext>
            </a:extLst>
          </p:cNvPr>
          <p:cNvSpPr txBox="1"/>
          <p:nvPr/>
        </p:nvSpPr>
        <p:spPr>
          <a:xfrm>
            <a:off x="7975729" y="2560782"/>
            <a:ext cx="3454264" cy="584775"/>
          </a:xfrm>
          <a:prstGeom prst="rect">
            <a:avLst/>
          </a:prstGeom>
          <a:noFill/>
        </p:spPr>
        <p:txBody>
          <a:bodyPr wrap="square" rtlCol="0">
            <a:spAutoFit/>
          </a:bodyPr>
          <a:lstStyle/>
          <a:p>
            <a:pPr algn="ctr"/>
            <a:r>
              <a:rPr lang="en-US" sz="3200" b="1" dirty="0">
                <a:solidFill>
                  <a:srgbClr val="60A9FF"/>
                </a:solidFill>
                <a:latin typeface="Barlow" pitchFamily="34" charset="0"/>
              </a:rPr>
              <a:t>Revenue Stream: </a:t>
            </a:r>
            <a:endParaRPr lang="en-US" sz="3200" dirty="0"/>
          </a:p>
        </p:txBody>
      </p:sp>
    </p:spTree>
    <p:extLst>
      <p:ext uri="{BB962C8B-B14F-4D97-AF65-F5344CB8AC3E}">
        <p14:creationId xmlns:p14="http://schemas.microsoft.com/office/powerpoint/2010/main" val="1359665663"/>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135</TotalTime>
  <Words>665</Words>
  <Application>Microsoft Office PowerPoint</Application>
  <PresentationFormat>Custom</PresentationFormat>
  <Paragraphs>71</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Barlow</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Vasu Johri</cp:lastModifiedBy>
  <cp:revision>4</cp:revision>
  <dcterms:created xsi:type="dcterms:W3CDTF">2024-03-19T16:02:15Z</dcterms:created>
  <dcterms:modified xsi:type="dcterms:W3CDTF">2024-03-21T10:06:16Z</dcterms:modified>
</cp:coreProperties>
</file>